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1"/>
  </p:notesMasterIdLst>
  <p:sldIdLst>
    <p:sldId id="1370" r:id="rId2"/>
    <p:sldId id="1802" r:id="rId3"/>
    <p:sldId id="1804" r:id="rId4"/>
    <p:sldId id="1803" r:id="rId5"/>
    <p:sldId id="1471" r:id="rId6"/>
    <p:sldId id="1780" r:id="rId7"/>
    <p:sldId id="1781" r:id="rId8"/>
    <p:sldId id="1751" r:id="rId9"/>
    <p:sldId id="1799" r:id="rId10"/>
    <p:sldId id="1801" r:id="rId11"/>
    <p:sldId id="1763" r:id="rId12"/>
    <p:sldId id="1782" r:id="rId13"/>
    <p:sldId id="1784" r:id="rId14"/>
    <p:sldId id="1808" r:id="rId15"/>
    <p:sldId id="1825" r:id="rId16"/>
    <p:sldId id="1805" r:id="rId17"/>
    <p:sldId id="1810" r:id="rId18"/>
    <p:sldId id="1811" r:id="rId19"/>
    <p:sldId id="1812" r:id="rId20"/>
    <p:sldId id="1813" r:id="rId21"/>
    <p:sldId id="1814" r:id="rId22"/>
    <p:sldId id="1820" r:id="rId23"/>
    <p:sldId id="1815" r:id="rId24"/>
    <p:sldId id="1817" r:id="rId25"/>
    <p:sldId id="1821" r:id="rId26"/>
    <p:sldId id="1822" r:id="rId27"/>
    <p:sldId id="1823" r:id="rId28"/>
    <p:sldId id="1824" r:id="rId29"/>
    <p:sldId id="1816" r:id="rId30"/>
  </p:sldIdLst>
  <p:sldSz cx="12192000" cy="6858000"/>
  <p:notesSz cx="7315200" cy="9601200"/>
  <p:defaultTextStyle>
    <a:defPPr>
      <a:defRPr lang="en-GB"/>
    </a:defPPr>
    <a:lvl1pPr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1pPr>
    <a:lvl2pPr marL="742950" indent="-28575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2pPr>
    <a:lvl3pPr marL="11430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3pPr>
    <a:lvl4pPr marL="16002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4pPr>
    <a:lvl5pPr marL="2057400" indent="-228600" algn="l" defTabSz="457200" rtl="0" fontAlgn="base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8" charset="0"/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5pPr>
    <a:lvl6pPr marL="22860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6pPr>
    <a:lvl7pPr marL="27432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7pPr>
    <a:lvl8pPr marL="32004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8pPr>
    <a:lvl9pPr marL="3657600" algn="l" defTabSz="914400" rtl="0" eaLnBrk="1" latinLnBrk="0" hangingPunct="1">
      <a:defRPr kern="1200">
        <a:solidFill>
          <a:schemeClr val="bg1"/>
        </a:solidFill>
        <a:latin typeface="Arial" charset="0"/>
        <a:ea typeface="DejaVu LGC Sans" charset="0"/>
        <a:cs typeface="DejaVu LGC Sans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6633"/>
    <a:srgbClr val="EEECE1"/>
    <a:srgbClr val="FFE38B"/>
    <a:srgbClr val="0070C0"/>
    <a:srgbClr val="D828B6"/>
    <a:srgbClr val="0000FF"/>
    <a:srgbClr val="CC0099"/>
    <a:srgbClr val="FF6600"/>
    <a:srgbClr val="008000"/>
    <a:srgbClr val="1F497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83741" autoAdjust="0"/>
  </p:normalViewPr>
  <p:slideViewPr>
    <p:cSldViewPr>
      <p:cViewPr varScale="1">
        <p:scale>
          <a:sx n="94" d="100"/>
          <a:sy n="94" d="100"/>
        </p:scale>
        <p:origin x="1116" y="78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4" y="-8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AutoShape 1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36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3" name="AutoShape 2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40964" name="AutoShape 3"/>
          <p:cNvSpPr>
            <a:spLocks noChangeArrowheads="1"/>
          </p:cNvSpPr>
          <p:nvPr/>
        </p:nvSpPr>
        <p:spPr bwMode="auto">
          <a:xfrm>
            <a:off x="0" y="0"/>
            <a:ext cx="7315200" cy="96012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US" alt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4143375" y="0"/>
            <a:ext cx="3165475" cy="4746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0967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461963" y="720725"/>
            <a:ext cx="6391275" cy="3595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9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731838" y="4559300"/>
            <a:ext cx="5846762" cy="43164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3081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4143375" y="9120188"/>
            <a:ext cx="3165475" cy="4746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9000" tIns="49680" rIns="99000" bIns="49680" numCol="1" anchor="b" anchorCtr="0" compatLnSpc="1">
            <a:prstTxWarp prst="textNoShape">
              <a:avLst/>
            </a:prstTxWarp>
          </a:bodyPr>
          <a:lstStyle>
            <a:lvl1pPr algn="r">
              <a:buSzPct val="45000"/>
              <a:buFont typeface="Wingdings" charset="2"/>
              <a:buNone/>
              <a:tabLst>
                <a:tab pos="723900" algn="l"/>
                <a:tab pos="1447800" algn="l"/>
                <a:tab pos="2171700" algn="l"/>
                <a:tab pos="2895600" algn="l"/>
              </a:tabLst>
              <a:defRPr sz="1300">
                <a:solidFill>
                  <a:srgbClr val="000000"/>
                </a:solidFill>
                <a:latin typeface="Times New Roman" charset="0"/>
                <a:ea typeface="DejaVu LGC Sans" charset="0"/>
                <a:cs typeface="DejaVu LGC Sans" charset="0"/>
              </a:defRPr>
            </a:lvl1pPr>
          </a:lstStyle>
          <a:p>
            <a:pPr>
              <a:defRPr/>
            </a:pPr>
            <a:fld id="{C3546CF7-A194-45C3-A85B-C450ED91A595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047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ＭＳ Ｐゴシック" charset="-128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0"/>
          </p:nvPr>
        </p:nvSpPr>
        <p:spPr/>
        <p:txBody>
          <a:bodyPr/>
          <a:lstStyle/>
          <a:p>
            <a:pPr>
              <a:defRPr/>
            </a:pPr>
            <a:fld id="{C3546CF7-A194-45C3-A85B-C450ED91A595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66984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>
            <a:lvl1pPr algn="ctr">
              <a:defRPr baseline="0"/>
            </a:lvl1pPr>
          </a:lstStyle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7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3056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7814"/>
            <a:ext cx="11195051" cy="1017587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>
            <a:lvl1pPr marL="344488" indent="-344488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1pPr>
            <a:lvl2pPr marL="795338" indent="-338138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2pPr>
            <a:lvl3pPr marL="11398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3pPr>
            <a:lvl4pPr marL="1603375" indent="-231775">
              <a:buClr>
                <a:srgbClr val="3B812F"/>
              </a:buClr>
              <a:buSzPct val="60000"/>
              <a:buFont typeface="Wingdings" panose="05000000000000000000" pitchFamily="2" charset="2"/>
              <a:buChar char="q"/>
              <a:defRPr/>
            </a:lvl4pPr>
            <a:lvl5pPr marL="2054225" indent="-225425">
              <a:buClr>
                <a:srgbClr val="CC9900"/>
              </a:buClr>
              <a:buFont typeface="Wingdings" panose="05000000000000000000" pitchFamily="2" charset="2"/>
              <a:buChar char="§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1200530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10363200" cy="1520825"/>
          </a:xfrm>
        </p:spPr>
        <p:txBody>
          <a:bodyPr anchor="ctr"/>
          <a:lstStyle>
            <a:lvl1pPr algn="ctr"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60299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381000" y="277814"/>
            <a:ext cx="11195051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dirty="0"/>
              <a:t>Click to edit Master title style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381000" y="1600201"/>
            <a:ext cx="11195051" cy="4643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030" name="Freeform 6"/>
          <p:cNvSpPr>
            <a:spLocks noChangeArrowheads="1"/>
          </p:cNvSpPr>
          <p:nvPr/>
        </p:nvSpPr>
        <p:spPr bwMode="auto">
          <a:xfrm>
            <a:off x="304800" y="228600"/>
            <a:ext cx="11176000" cy="609600"/>
          </a:xfrm>
          <a:custGeom>
            <a:avLst/>
            <a:gdLst>
              <a:gd name="T0" fmla="*/ 0 w 1000"/>
              <a:gd name="T1" fmla="*/ 2147483647 h 1000"/>
              <a:gd name="T2" fmla="*/ 0 w 1000"/>
              <a:gd name="T3" fmla="*/ 0 h 1000"/>
              <a:gd name="T4" fmla="*/ 2147483647 w 1000"/>
              <a:gd name="T5" fmla="*/ 0 h 1000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 flipV="1">
            <a:off x="304800" y="6324599"/>
            <a:ext cx="11176000" cy="0"/>
          </a:xfrm>
          <a:prstGeom prst="line">
            <a:avLst/>
          </a:prstGeom>
          <a:noFill/>
          <a:ln w="19080">
            <a:solidFill>
              <a:srgbClr val="CC99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8" name="Rectangle 4"/>
          <p:cNvSpPr txBox="1">
            <a:spLocks noChangeArrowheads="1"/>
          </p:cNvSpPr>
          <p:nvPr userDrawn="1"/>
        </p:nvSpPr>
        <p:spPr bwMode="auto">
          <a:xfrm>
            <a:off x="381000" y="6248400"/>
            <a:ext cx="9448800" cy="4524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ct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400"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 algn="l"/>
            <a:r>
              <a:rPr lang="en-US" altLang="en-US" sz="1600" dirty="0">
                <a:latin typeface="Arial" pitchFamily="34" charset="0"/>
              </a:rPr>
              <a:t>All materials copyright UMBC, </a:t>
            </a:r>
            <a:r>
              <a:rPr lang="en-US" altLang="en-US" sz="1600" dirty="0" smtClean="0">
                <a:latin typeface="Arial" pitchFamily="34" charset="0"/>
              </a:rPr>
              <a:t>RJ Joyce</a:t>
            </a:r>
            <a:r>
              <a:rPr lang="en-US" altLang="en-US" sz="1600" dirty="0">
                <a:latin typeface="Arial" pitchFamily="34" charset="0"/>
              </a:rPr>
              <a:t>,</a:t>
            </a:r>
            <a:r>
              <a:rPr lang="en-US" altLang="en-US" sz="1600" baseline="0" dirty="0">
                <a:latin typeface="Arial" pitchFamily="34" charset="0"/>
              </a:rPr>
              <a:t> and </a:t>
            </a:r>
            <a:r>
              <a:rPr lang="en-US" altLang="en-US" sz="1600" dirty="0">
                <a:latin typeface="Arial" pitchFamily="34" charset="0"/>
              </a:rPr>
              <a:t>Dr. Katherine Gibson unless otherwise noted</a:t>
            </a:r>
          </a:p>
        </p:txBody>
      </p:sp>
      <p:sp>
        <p:nvSpPr>
          <p:cNvPr id="9" name="Rectangle 5"/>
          <p:cNvSpPr txBox="1">
            <a:spLocks noChangeArrowheads="1"/>
          </p:cNvSpPr>
          <p:nvPr userDrawn="1"/>
        </p:nvSpPr>
        <p:spPr bwMode="auto">
          <a:xfrm>
            <a:off x="10261600" y="6243639"/>
            <a:ext cx="1314451" cy="4524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0000" tIns="46800" rIns="90000" bIns="46800" numCol="1" anchor="b" anchorCtr="0" compatLnSpc="1">
            <a:prstTxWarp prst="textNoShape">
              <a:avLst/>
            </a:prstTxWarp>
          </a:bodyPr>
          <a:lstStyle>
            <a:defPPr>
              <a:defRPr lang="en-GB"/>
            </a:defPPr>
            <a:lvl1pPr algn="r" defTabSz="457200" rtl="0" fontAlgn="base">
              <a:spcBef>
                <a:spcPct val="0"/>
              </a:spcBef>
              <a:spcAft>
                <a:spcPct val="0"/>
              </a:spcAft>
              <a:buClrTx/>
              <a:buSzPct val="100000"/>
              <a:buFontTx/>
              <a:buNone/>
              <a:defRPr kern="1200">
                <a:solidFill>
                  <a:srgbClr val="000000"/>
                </a:solidFill>
                <a:latin typeface="Arial" charset="0"/>
                <a:ea typeface="+mn-ea"/>
                <a:cs typeface="+mn-cs"/>
              </a:defRPr>
            </a:lvl1pPr>
            <a:lvl2pPr marL="742950" indent="-28575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2pPr>
            <a:lvl3pPr marL="11430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3pPr>
            <a:lvl4pPr marL="16002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4pPr>
            <a:lvl5pPr marL="2057400" indent="-228600" algn="l" defTabSz="457200" rtl="0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bg1"/>
                </a:solidFill>
                <a:latin typeface="Arial" charset="0"/>
                <a:ea typeface="DejaVu LGC Sans" charset="0"/>
                <a:cs typeface="DejaVu LGC Sans" charset="0"/>
              </a:defRPr>
            </a:lvl9pPr>
          </a:lstStyle>
          <a:p>
            <a:pPr>
              <a:defRPr/>
            </a:pPr>
            <a:fld id="{5E0127AB-56F0-4C4C-B69D-62B61AF9473F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5" r:id="rId1"/>
    <p:sldLayoutId id="2147483826" r:id="rId2"/>
    <p:sldLayoutId id="2147483827" r:id="rId3"/>
  </p:sldLayoutIdLst>
  <p:hf hd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800" b="1">
          <a:solidFill>
            <a:srgbClr val="006633"/>
          </a:solidFill>
          <a:latin typeface="+mj-lt"/>
          <a:ea typeface="+mj-ea"/>
          <a:cs typeface="+mj-cs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5pPr>
      <a:lvl6pPr marL="25146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6pPr>
      <a:lvl7pPr marL="29718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7pPr>
      <a:lvl8pPr marL="34290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8pPr>
      <a:lvl9pPr marL="3886200" indent="-228600" algn="l" defTabSz="457200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200">
          <a:solidFill>
            <a:srgbClr val="006633"/>
          </a:solidFill>
          <a:latin typeface="Garamond" pitchFamily="28" charset="0"/>
          <a:ea typeface="DejaVu LGC Sans" charset="0"/>
          <a:cs typeface="DejaVu LGC Sans" charset="0"/>
        </a:defRPr>
      </a:lvl9pPr>
    </p:titleStyle>
    <p:bodyStyle>
      <a:lvl1pPr marL="342900" indent="-342900" algn="l" defTabSz="457200" rtl="0" eaLnBrk="0" fontAlgn="base" hangingPunct="0">
        <a:spcBef>
          <a:spcPts val="7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0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57200" rtl="0" eaLnBrk="0" fontAlgn="base" hangingPunct="0">
        <a:spcBef>
          <a:spcPts val="6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6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57200" rtl="0" eaLnBrk="0" fontAlgn="base" hangingPunct="0">
        <a:spcBef>
          <a:spcPts val="55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57200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6pPr>
      <a:lvl7pPr marL="29718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7pPr>
      <a:lvl8pPr marL="34290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8pPr>
      <a:lvl9pPr marL="3886200" indent="-228600" algn="l" defTabSz="457200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CMSC 426</a:t>
            </a:r>
            <a:br>
              <a:rPr lang="en-US" dirty="0"/>
            </a:br>
            <a:r>
              <a:rPr lang="en-US" dirty="0"/>
              <a:t>Principles of Computer Security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Password Authentication and Cracking</a:t>
            </a:r>
          </a:p>
        </p:txBody>
      </p:sp>
    </p:spTree>
    <p:extLst>
      <p:ext uri="{BB962C8B-B14F-4D97-AF65-F5344CB8AC3E}">
        <p14:creationId xmlns:p14="http://schemas.microsoft.com/office/powerpoint/2010/main" val="1938284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204BA2C-7D57-4EE5-A1B4-896FF49E79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Managers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66AC52FF-1E65-44EA-A4F0-F156094782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of the security of long passwords </a:t>
            </a:r>
            <a:r>
              <a:rPr lang="en-US" sz="2400" dirty="0"/>
              <a:t>(with none of the inconvenience)</a:t>
            </a:r>
          </a:p>
          <a:p>
            <a:pPr lvl="1"/>
            <a:r>
              <a:rPr lang="en-US" dirty="0"/>
              <a:t>No password reuse across multiple sites</a:t>
            </a:r>
          </a:p>
          <a:p>
            <a:pPr lvl="1"/>
            <a:r>
              <a:rPr lang="en-US" dirty="0"/>
              <a:t>Resistant to </a:t>
            </a:r>
            <a:r>
              <a:rPr lang="en-US" dirty="0" err="1"/>
              <a:t>keyloggers</a:t>
            </a:r>
            <a:endParaRPr lang="en-US" dirty="0"/>
          </a:p>
          <a:p>
            <a:endParaRPr lang="en-US" dirty="0"/>
          </a:p>
          <a:p>
            <a:r>
              <a:rPr lang="en-US" dirty="0"/>
              <a:t>Single point of failure</a:t>
            </a:r>
          </a:p>
          <a:p>
            <a:pPr lvl="1"/>
            <a:r>
              <a:rPr lang="en-US" dirty="0"/>
              <a:t>Online storage: susceptible to hacking</a:t>
            </a:r>
          </a:p>
          <a:p>
            <a:pPr lvl="1"/>
            <a:r>
              <a:rPr lang="en-US" dirty="0"/>
              <a:t>Local storage: susceptible to malware and user stupidity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57643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Hashing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582400" cy="4830763"/>
          </a:xfrm>
        </p:spPr>
        <p:txBody>
          <a:bodyPr/>
          <a:lstStyle/>
          <a:p>
            <a:r>
              <a:rPr lang="en-US" dirty="0"/>
              <a:t>Plaintext passwords should </a:t>
            </a:r>
            <a:r>
              <a:rPr lang="en-US" u="sng" dirty="0"/>
              <a:t>never</a:t>
            </a:r>
            <a:r>
              <a:rPr lang="en-US" dirty="0"/>
              <a:t> be stored on disk</a:t>
            </a:r>
          </a:p>
          <a:p>
            <a:endParaRPr lang="en-US" dirty="0"/>
          </a:p>
          <a:p>
            <a:r>
              <a:rPr lang="en-US" dirty="0"/>
              <a:t>When a user makes an account on a system</a:t>
            </a:r>
          </a:p>
          <a:p>
            <a:pPr lvl="1"/>
            <a:r>
              <a:rPr lang="en-US" dirty="0"/>
              <a:t>Their password should be hashed</a:t>
            </a:r>
          </a:p>
          <a:p>
            <a:pPr lvl="2"/>
            <a:r>
              <a:rPr lang="en-US" sz="2400" dirty="0"/>
              <a:t>Using a cryptographically secure hashing algorithm</a:t>
            </a:r>
          </a:p>
          <a:p>
            <a:pPr lvl="1"/>
            <a:r>
              <a:rPr lang="en-US" dirty="0"/>
              <a:t>The resulting hash digest should be stored on disk</a:t>
            </a:r>
          </a:p>
          <a:p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="" xmlns:a16="http://schemas.microsoft.com/office/drawing/2014/main" id="{82DEA864-437D-4A53-95E6-862881311C54}"/>
              </a:ext>
            </a:extLst>
          </p:cNvPr>
          <p:cNvSpPr/>
          <p:nvPr/>
        </p:nvSpPr>
        <p:spPr bwMode="auto">
          <a:xfrm>
            <a:off x="685800" y="4876800"/>
            <a:ext cx="2209800" cy="45720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MyPassword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”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8FE6495C-FFCE-4B02-BC8C-03EB546BB8DC}"/>
              </a:ext>
            </a:extLst>
          </p:cNvPr>
          <p:cNvSpPr/>
          <p:nvPr/>
        </p:nvSpPr>
        <p:spPr bwMode="auto">
          <a:xfrm>
            <a:off x="5410200" y="4876800"/>
            <a:ext cx="6096000" cy="45720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48503DFD58720BD5FF35C102065A52D7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="" xmlns:a16="http://schemas.microsoft.com/office/drawing/2014/main" id="{36EA0800-3514-4E25-A65A-2CE69D5201E3}"/>
              </a:ext>
            </a:extLst>
          </p:cNvPr>
          <p:cNvCxnSpPr>
            <a:stCxn id="11" idx="3"/>
            <a:endCxn id="12" idx="1"/>
          </p:cNvCxnSpPr>
          <p:nvPr/>
        </p:nvCxnSpPr>
        <p:spPr bwMode="auto">
          <a:xfrm>
            <a:off x="2895600" y="5105400"/>
            <a:ext cx="251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7" name="TextBox 16">
            <a:extLst>
              <a:ext uri="{FF2B5EF4-FFF2-40B4-BE49-F238E27FC236}">
                <a16:creationId xmlns="" xmlns:a16="http://schemas.microsoft.com/office/drawing/2014/main" id="{2E288782-33E9-42BA-973F-F6900C4D6C8C}"/>
              </a:ext>
            </a:extLst>
          </p:cNvPr>
          <p:cNvSpPr txBox="1"/>
          <p:nvPr/>
        </p:nvSpPr>
        <p:spPr>
          <a:xfrm>
            <a:off x="775037" y="5334000"/>
            <a:ext cx="11977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Password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="" xmlns:a16="http://schemas.microsoft.com/office/drawing/2014/main" id="{1C23FD0B-9338-4DAE-955E-E6723D67A1FB}"/>
              </a:ext>
            </a:extLst>
          </p:cNvPr>
          <p:cNvSpPr txBox="1"/>
          <p:nvPr/>
        </p:nvSpPr>
        <p:spPr>
          <a:xfrm>
            <a:off x="7184285" y="5334000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Stored Password Hash</a:t>
            </a:r>
          </a:p>
        </p:txBody>
      </p:sp>
    </p:spTree>
    <p:extLst>
      <p:ext uri="{BB962C8B-B14F-4D97-AF65-F5344CB8AC3E}">
        <p14:creationId xmlns:p14="http://schemas.microsoft.com/office/powerpoint/2010/main" val="1702562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7" grpId="0"/>
      <p:bldP spid="1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Password Hashing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582400" cy="4830763"/>
          </a:xfrm>
        </p:spPr>
        <p:txBody>
          <a:bodyPr/>
          <a:lstStyle/>
          <a:p>
            <a:r>
              <a:rPr lang="en-US" dirty="0"/>
              <a:t>When a user attempts to log in, the password they enter is hashed and compared to the one on disk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B39B91E6-C202-4065-97C9-41234DD79677}"/>
              </a:ext>
            </a:extLst>
          </p:cNvPr>
          <p:cNvSpPr/>
          <p:nvPr/>
        </p:nvSpPr>
        <p:spPr bwMode="auto">
          <a:xfrm>
            <a:off x="5410200" y="2895600"/>
            <a:ext cx="6096000" cy="45720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48503DFD58720BD5FF35C102065A52D7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2D86376E-85A9-4E3A-BBF9-BC8077978F3D}"/>
              </a:ext>
            </a:extLst>
          </p:cNvPr>
          <p:cNvSpPr txBox="1"/>
          <p:nvPr/>
        </p:nvSpPr>
        <p:spPr>
          <a:xfrm>
            <a:off x="7186057" y="2526268"/>
            <a:ext cx="25442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Stored Password Hash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="" xmlns:a16="http://schemas.microsoft.com/office/drawing/2014/main" id="{82DEA864-437D-4A53-95E6-862881311C54}"/>
              </a:ext>
            </a:extLst>
          </p:cNvPr>
          <p:cNvSpPr/>
          <p:nvPr/>
        </p:nvSpPr>
        <p:spPr bwMode="auto">
          <a:xfrm>
            <a:off x="685800" y="4876800"/>
            <a:ext cx="2209800" cy="45720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</a:t>
            </a:r>
            <a:r>
              <a:rPr kumimoji="0" lang="en-US" sz="2400" b="0" i="0" u="none" strike="noStrike" cap="none" normalizeH="0" baseline="0" dirty="0" err="1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MyPassword</a:t>
            </a: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”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8FE6495C-FFCE-4B02-BC8C-03EB546BB8DC}"/>
              </a:ext>
            </a:extLst>
          </p:cNvPr>
          <p:cNvSpPr/>
          <p:nvPr/>
        </p:nvSpPr>
        <p:spPr bwMode="auto">
          <a:xfrm>
            <a:off x="5410200" y="4876800"/>
            <a:ext cx="6096000" cy="45720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48503DFD58720BD5FF35C102065A52D7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="" xmlns:a16="http://schemas.microsoft.com/office/drawing/2014/main" id="{36EA0800-3514-4E25-A65A-2CE69D5201E3}"/>
              </a:ext>
            </a:extLst>
          </p:cNvPr>
          <p:cNvCxnSpPr>
            <a:stCxn id="9" idx="3"/>
            <a:endCxn id="10" idx="1"/>
          </p:cNvCxnSpPr>
          <p:nvPr/>
        </p:nvCxnSpPr>
        <p:spPr bwMode="auto">
          <a:xfrm>
            <a:off x="2895600" y="5105400"/>
            <a:ext cx="25146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12" name="TextBox 11">
            <a:extLst>
              <a:ext uri="{FF2B5EF4-FFF2-40B4-BE49-F238E27FC236}">
                <a16:creationId xmlns="" xmlns:a16="http://schemas.microsoft.com/office/drawing/2014/main" id="{2E288782-33E9-42BA-973F-F6900C4D6C8C}"/>
              </a:ext>
            </a:extLst>
          </p:cNvPr>
          <p:cNvSpPr txBox="1"/>
          <p:nvPr/>
        </p:nvSpPr>
        <p:spPr>
          <a:xfrm>
            <a:off x="775037" y="5334000"/>
            <a:ext cx="203132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Password Attempt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C23FD0B-9338-4DAE-955E-E6723D67A1FB}"/>
              </a:ext>
            </a:extLst>
          </p:cNvPr>
          <p:cNvSpPr txBox="1"/>
          <p:nvPr/>
        </p:nvSpPr>
        <p:spPr>
          <a:xfrm>
            <a:off x="7184285" y="5334000"/>
            <a:ext cx="26469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Password Attempt Hash</a:t>
            </a: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="" xmlns:a16="http://schemas.microsoft.com/office/drawing/2014/main" id="{D5E9CD1C-6C21-4E4C-B8B0-5ECADC20BC98}"/>
              </a:ext>
            </a:extLst>
          </p:cNvPr>
          <p:cNvCxnSpPr>
            <a:stCxn id="5" idx="2"/>
            <a:endCxn id="10" idx="0"/>
          </p:cNvCxnSpPr>
          <p:nvPr/>
        </p:nvCxnSpPr>
        <p:spPr bwMode="auto">
          <a:xfrm>
            <a:off x="8458200" y="3352800"/>
            <a:ext cx="0" cy="152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4" name="TextBox 13"/>
          <p:cNvSpPr txBox="1"/>
          <p:nvPr/>
        </p:nvSpPr>
        <p:spPr>
          <a:xfrm>
            <a:off x="8430126" y="3299192"/>
            <a:ext cx="10347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10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2740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8" grpId="0"/>
      <p:bldP spid="9" grpId="0" animBg="1"/>
      <p:bldP spid="10" grpId="0" animBg="1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Common Password Authentication Features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/>
          <a:p>
            <a:r>
              <a:rPr lang="en-US" dirty="0"/>
              <a:t>Requiring a user to wait between authentication attempts</a:t>
            </a:r>
          </a:p>
          <a:p>
            <a:endParaRPr lang="en-US" dirty="0"/>
          </a:p>
          <a:p>
            <a:r>
              <a:rPr lang="en-US" sz="2800" dirty="0"/>
              <a:t>Locking a user out if they fail to authenticate multiple times</a:t>
            </a:r>
          </a:p>
          <a:p>
            <a:endParaRPr lang="en-US" sz="2800" dirty="0"/>
          </a:p>
          <a:p>
            <a:r>
              <a:rPr lang="en-US" sz="2800" dirty="0"/>
              <a:t>These prevent cybercriminals from simply brute-forcing login attempts on a target system</a:t>
            </a:r>
          </a:p>
        </p:txBody>
      </p:sp>
    </p:spTree>
    <p:extLst>
      <p:ext uri="{BB962C8B-B14F-4D97-AF65-F5344CB8AC3E}">
        <p14:creationId xmlns:p14="http://schemas.microsoft.com/office/powerpoint/2010/main" val="9721342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Distributed Online Password Guessing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Computers that allow users to log in over a network (such as SSH and RDP) are constantly being scanned by automated password guessers</a:t>
            </a:r>
          </a:p>
          <a:p>
            <a:pPr lvl="2"/>
            <a:endParaRPr lang="en-US" dirty="0"/>
          </a:p>
          <a:p>
            <a:r>
              <a:rPr lang="en-US" dirty="0"/>
              <a:t>Check for computers with default / weak credentials</a:t>
            </a:r>
          </a:p>
          <a:p>
            <a:pPr lvl="2"/>
            <a:endParaRPr lang="en-US" dirty="0"/>
          </a:p>
          <a:p>
            <a:r>
              <a:rPr lang="en-US" dirty="0"/>
              <a:t>Handy for malicious purposes that aren’t targeted</a:t>
            </a:r>
          </a:p>
          <a:p>
            <a:pPr lvl="1"/>
            <a:r>
              <a:rPr lang="en-US" dirty="0"/>
              <a:t>Botnets, cryptocurrency mining</a:t>
            </a:r>
          </a:p>
          <a:p>
            <a:pPr lvl="1"/>
            <a:r>
              <a:rPr lang="en-US" dirty="0"/>
              <a:t>Example: </a:t>
            </a:r>
            <a:r>
              <a:rPr lang="en-US" sz="1800" dirty="0"/>
              <a:t>https://www.fireeye.com/blog/threat-research/2015/02/anatomy_of_a_brutef.html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44807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Offline Password Cracking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If hackers can gain access to the password hashes on a system, they can perform offline password cracking</a:t>
            </a:r>
          </a:p>
          <a:p>
            <a:endParaRPr lang="en-US" dirty="0"/>
          </a:p>
          <a:p>
            <a:r>
              <a:rPr lang="en-US" dirty="0"/>
              <a:t>No longer limited by restrictions on target computer, </a:t>
            </a:r>
            <a:br>
              <a:rPr lang="en-US" dirty="0"/>
            </a:br>
            <a:r>
              <a:rPr lang="en-US" dirty="0"/>
              <a:t>such as limited number of guesses or wait time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39514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Offline Password Cracking Methods</a:t>
            </a:r>
          </a:p>
        </p:txBody>
      </p:sp>
    </p:spTree>
    <p:extLst>
      <p:ext uri="{BB962C8B-B14F-4D97-AF65-F5344CB8AC3E}">
        <p14:creationId xmlns:p14="http://schemas.microsoft.com/office/powerpoint/2010/main" val="598364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Brute-Force Attack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Generate the hash of every possible </a:t>
            </a:r>
            <a:br>
              <a:rPr lang="en-US" dirty="0"/>
            </a:br>
            <a:r>
              <a:rPr lang="en-US" dirty="0"/>
              <a:t>password and check for matches</a:t>
            </a:r>
          </a:p>
          <a:p>
            <a:pPr lvl="1"/>
            <a:endParaRPr lang="en-US" dirty="0"/>
          </a:p>
          <a:p>
            <a:r>
              <a:rPr lang="en-US" dirty="0"/>
              <a:t>Pros</a:t>
            </a:r>
          </a:p>
          <a:p>
            <a:pPr lvl="1"/>
            <a:r>
              <a:rPr lang="en-US" dirty="0"/>
              <a:t>Thorough</a:t>
            </a:r>
          </a:p>
          <a:p>
            <a:pPr lvl="1"/>
            <a:r>
              <a:rPr lang="en-US" dirty="0"/>
              <a:t>Can crack short passwords easily</a:t>
            </a:r>
          </a:p>
          <a:p>
            <a:pPr lvl="1"/>
            <a:endParaRPr lang="en-US" dirty="0"/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Exponentially more time consuming as passwords get longer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49559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Attacks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Most users don’t use random strings as passwords</a:t>
            </a:r>
          </a:p>
          <a:p>
            <a:pPr lvl="1"/>
            <a:r>
              <a:rPr lang="en-US" dirty="0"/>
              <a:t>Passwords tend to contain real words and predictable patterns</a:t>
            </a:r>
          </a:p>
          <a:p>
            <a:endParaRPr lang="en-US" dirty="0"/>
          </a:p>
          <a:p>
            <a:r>
              <a:rPr lang="en-US" dirty="0"/>
              <a:t>Create a list of potential passwords, hash all of them, and store password-hash pairs in a dictionary</a:t>
            </a:r>
          </a:p>
          <a:p>
            <a:endParaRPr lang="en-US" dirty="0"/>
          </a:p>
          <a:p>
            <a:r>
              <a:rPr lang="en-US" dirty="0"/>
              <a:t>How do you create your wordlist?</a:t>
            </a:r>
          </a:p>
          <a:p>
            <a:pPr lvl="1"/>
            <a:r>
              <a:rPr lang="en-US" dirty="0"/>
              <a:t>Let’s go on a quick tangent…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3503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Tangent: </a:t>
            </a:r>
            <a:r>
              <a:rPr lang="en-US" dirty="0" err="1"/>
              <a:t>RockYou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company that developed widgets for </a:t>
            </a:r>
            <a:r>
              <a:rPr lang="en-US" dirty="0" err="1"/>
              <a:t>MySpace</a:t>
            </a:r>
            <a:endParaRPr lang="en-US" dirty="0"/>
          </a:p>
          <a:p>
            <a:r>
              <a:rPr lang="en-US" dirty="0"/>
              <a:t>Suffered a data breach in 2009 due to an unpatched, </a:t>
            </a:r>
            <a:br>
              <a:rPr lang="en-US" dirty="0"/>
            </a:br>
            <a:r>
              <a:rPr lang="en-US" dirty="0"/>
              <a:t>ten-year-old SQL vulnerability</a:t>
            </a:r>
          </a:p>
          <a:p>
            <a:pPr lvl="2"/>
            <a:endParaRPr lang="en-US" dirty="0"/>
          </a:p>
          <a:p>
            <a:r>
              <a:rPr lang="en-US" dirty="0"/>
              <a:t>Passwords were stored in plaintext!</a:t>
            </a:r>
          </a:p>
          <a:p>
            <a:pPr lvl="1"/>
            <a:r>
              <a:rPr lang="en-US" dirty="0"/>
              <a:t>Over 32 million accounts affected</a:t>
            </a:r>
          </a:p>
          <a:p>
            <a:pPr lvl="1"/>
            <a:r>
              <a:rPr lang="en-US" dirty="0"/>
              <a:t>Over 14 million unique passwords </a:t>
            </a:r>
          </a:p>
          <a:p>
            <a:pPr lvl="2"/>
            <a:endParaRPr lang="en-US" dirty="0"/>
          </a:p>
          <a:p>
            <a:r>
              <a:rPr lang="en-US" dirty="0"/>
              <a:t>Now commonly used as a password cracking wordlist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06063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“Big” ethics questions and ideas</a:t>
            </a:r>
          </a:p>
          <a:p>
            <a:pPr lvl="1"/>
            <a:endParaRPr lang="en-US" dirty="0"/>
          </a:p>
          <a:p>
            <a:r>
              <a:rPr lang="en-US" dirty="0"/>
              <a:t>Case studies</a:t>
            </a:r>
          </a:p>
          <a:p>
            <a:pPr lvl="1"/>
            <a:r>
              <a:rPr lang="en-US" dirty="0"/>
              <a:t>Let’s Encrypt</a:t>
            </a:r>
          </a:p>
          <a:p>
            <a:pPr lvl="1"/>
            <a:r>
              <a:rPr lang="en-US" dirty="0"/>
              <a:t>Marcus Hutchins (</a:t>
            </a:r>
            <a:r>
              <a:rPr lang="en-US" dirty="0" err="1"/>
              <a:t>WannaCry</a:t>
            </a:r>
            <a:r>
              <a:rPr lang="en-US" dirty="0"/>
              <a:t>)</a:t>
            </a:r>
          </a:p>
          <a:p>
            <a:pPr lvl="1"/>
            <a:r>
              <a:rPr lang="en-US" dirty="0"/>
              <a:t>Hacking back</a:t>
            </a:r>
          </a:p>
          <a:p>
            <a:pPr lvl="1"/>
            <a:r>
              <a:rPr lang="en-US" dirty="0"/>
              <a:t>Responsible disclosure</a:t>
            </a:r>
          </a:p>
          <a:p>
            <a:pPr lvl="2"/>
            <a:r>
              <a:rPr lang="en-US" sz="2400" dirty="0"/>
              <a:t>Gray hat hacking</a:t>
            </a:r>
          </a:p>
          <a:p>
            <a:pPr lvl="1"/>
            <a:r>
              <a:rPr lang="en-US" dirty="0"/>
              <a:t>Apple encryption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1643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Tangent: Common </a:t>
            </a:r>
            <a:r>
              <a:rPr lang="en-US" dirty="0" err="1"/>
              <a:t>RockYou</a:t>
            </a:r>
            <a:r>
              <a:rPr lang="en-US" dirty="0"/>
              <a:t> Passwords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494669" y="1692945"/>
            <a:ext cx="52821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Rank	Count	Password</a:t>
            </a:r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11	16,227	</a:t>
            </a:r>
            <a:r>
              <a:rPr lang="en-US" sz="2400" dirty="0" err="1"/>
              <a:t>nicole</a:t>
            </a:r>
            <a:endParaRPr lang="en-US" sz="2400" dirty="0"/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12	15,308	</a:t>
            </a:r>
            <a:r>
              <a:rPr lang="en-US" sz="2400" dirty="0" err="1"/>
              <a:t>daniel</a:t>
            </a:r>
            <a:endParaRPr lang="en-US" sz="2400" dirty="0"/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13	15,163	</a:t>
            </a:r>
            <a:r>
              <a:rPr lang="en-US" sz="2400" dirty="0" err="1"/>
              <a:t>babygirl</a:t>
            </a:r>
            <a:endParaRPr lang="en-US" sz="2400" dirty="0"/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14	14,726	monkey</a:t>
            </a:r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15	14,331	lovely</a:t>
            </a:r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16	14,103	</a:t>
            </a:r>
            <a:r>
              <a:rPr lang="en-US" sz="2400" dirty="0" err="1"/>
              <a:t>jessica</a:t>
            </a:r>
            <a:endParaRPr lang="en-US" sz="2400" dirty="0"/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17	13,984	654321</a:t>
            </a:r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18	13,981	</a:t>
            </a:r>
            <a:r>
              <a:rPr lang="en-US" sz="2400" dirty="0" err="1"/>
              <a:t>michael</a:t>
            </a:r>
            <a:endParaRPr lang="en-US" sz="2400" dirty="0"/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19	13,488	</a:t>
            </a:r>
            <a:r>
              <a:rPr lang="en-US" sz="2400" dirty="0" err="1"/>
              <a:t>ashley</a:t>
            </a:r>
            <a:endParaRPr lang="en-US" sz="2400" dirty="0"/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20	13,456	qwerty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15178" y="1692945"/>
            <a:ext cx="5282154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Rank	Count	Password</a:t>
            </a:r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1	290,792	123456	</a:t>
            </a:r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2	79,076	12345</a:t>
            </a:r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3	76,789	123456789</a:t>
            </a:r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4	59,462	password	</a:t>
            </a:r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5	49,952	</a:t>
            </a:r>
            <a:r>
              <a:rPr lang="en-US" sz="2400" dirty="0" err="1"/>
              <a:t>iloveyou</a:t>
            </a:r>
            <a:endParaRPr lang="en-US" sz="2400" dirty="0"/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6	33,291	princess</a:t>
            </a:r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7	21,725	1234567</a:t>
            </a:r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8	20,901	</a:t>
            </a:r>
            <a:r>
              <a:rPr lang="en-US" sz="2400" dirty="0" err="1"/>
              <a:t>rockyou</a:t>
            </a:r>
            <a:endParaRPr lang="en-US" sz="2400" dirty="0"/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9	20,553	12345678</a:t>
            </a:r>
          </a:p>
          <a:p>
            <a:pPr>
              <a:tabLst>
                <a:tab pos="1147763" algn="l"/>
                <a:tab pos="3200400" algn="l"/>
              </a:tabLst>
            </a:pPr>
            <a:r>
              <a:rPr lang="en-US" sz="2400" dirty="0"/>
              <a:t>10	16,648	abc123</a:t>
            </a:r>
          </a:p>
        </p:txBody>
      </p:sp>
    </p:spTree>
    <p:extLst>
      <p:ext uri="{BB962C8B-B14F-4D97-AF65-F5344CB8AC3E}">
        <p14:creationId xmlns:p14="http://schemas.microsoft.com/office/powerpoint/2010/main" val="2581719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Dictionary Attack Viability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N passwords:</a:t>
            </a:r>
          </a:p>
          <a:p>
            <a:pPr lvl="1"/>
            <a:r>
              <a:rPr lang="en-US" dirty="0"/>
              <a:t>Generating the dictionary is O(N) time</a:t>
            </a:r>
          </a:p>
          <a:p>
            <a:pPr lvl="1"/>
            <a:r>
              <a:rPr lang="en-US" dirty="0"/>
              <a:t>The dictionary requires O(N) storage space</a:t>
            </a:r>
          </a:p>
          <a:p>
            <a:pPr lvl="1"/>
            <a:r>
              <a:rPr lang="en-US" dirty="0"/>
              <a:t>Looking up a password in the dictionary is O(1)</a:t>
            </a:r>
          </a:p>
          <a:p>
            <a:endParaRPr lang="en-US" dirty="0"/>
          </a:p>
          <a:p>
            <a:r>
              <a:rPr lang="en-US" dirty="0"/>
              <a:t>Once generated, can be reused across multiple attacks!</a:t>
            </a:r>
          </a:p>
          <a:p>
            <a:endParaRPr lang="en-US" dirty="0"/>
          </a:p>
          <a:p>
            <a:r>
              <a:rPr lang="en-US" dirty="0"/>
              <a:t>Not as thorough as brute-forcing - if a target hash isn’t in your dictionary, you’re out of luck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51445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914400" y="304800"/>
            <a:ext cx="10363200" cy="1520825"/>
          </a:xfrm>
        </p:spPr>
        <p:txBody>
          <a:bodyPr/>
          <a:lstStyle/>
          <a:p>
            <a:r>
              <a:rPr lang="en-US" dirty="0"/>
              <a:t>~*~ Rainbow Tables ~*~</a:t>
            </a:r>
          </a:p>
        </p:txBody>
      </p:sp>
      <p:pic>
        <p:nvPicPr>
          <p:cNvPr id="5" name="Picture 2" descr="Image result for rainbow">
            <a:extLst>
              <a:ext uri="{FF2B5EF4-FFF2-40B4-BE49-F238E27FC236}">
                <a16:creationId xmlns="" xmlns:a16="http://schemas.microsoft.com/office/drawing/2014/main" id="{A9B87446-84A1-413C-BA9C-8261220CF51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" b="-108931"/>
          <a:stretch/>
        </p:blipFill>
        <p:spPr bwMode="auto">
          <a:xfrm>
            <a:off x="1828800" y="1524000"/>
            <a:ext cx="8534400" cy="8915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3689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Rainbow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Similar to a dictionary attack</a:t>
            </a:r>
          </a:p>
          <a:p>
            <a:pPr lvl="1"/>
            <a:r>
              <a:rPr lang="en-US" dirty="0"/>
              <a:t>Table of pre-computed passwords and corresponding hashes</a:t>
            </a:r>
          </a:p>
          <a:p>
            <a:endParaRPr lang="en-US" sz="2000" dirty="0"/>
          </a:p>
          <a:p>
            <a:r>
              <a:rPr lang="en-US" dirty="0"/>
              <a:t>Time-memory tradeoff</a:t>
            </a:r>
          </a:p>
          <a:p>
            <a:pPr lvl="1"/>
            <a:r>
              <a:rPr lang="en-US" dirty="0"/>
              <a:t>Takes up less space on disk than a dictionary attack</a:t>
            </a:r>
          </a:p>
          <a:p>
            <a:pPr lvl="1"/>
            <a:r>
              <a:rPr lang="en-US" dirty="0"/>
              <a:t>Takes more time to perform lookups</a:t>
            </a:r>
          </a:p>
          <a:p>
            <a:endParaRPr lang="en-US" sz="2000" dirty="0"/>
          </a:p>
          <a:p>
            <a:r>
              <a:rPr lang="en-US" dirty="0"/>
              <a:t>Generate chains of passwords and hashes</a:t>
            </a:r>
          </a:p>
          <a:p>
            <a:pPr lvl="1"/>
            <a:r>
              <a:rPr lang="en-US" dirty="0"/>
              <a:t>Only need to store the beginning and end of each chain in the rainbow table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0890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Rainbow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To generate a chain, need a return function</a:t>
            </a:r>
          </a:p>
          <a:p>
            <a:pPr lvl="1"/>
            <a:r>
              <a:rPr lang="en-US" dirty="0"/>
              <a:t>One-to-one mapping from a hash to a different password in the list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 Box 3">
            <a:extLst>
              <a:ext uri="{FF2B5EF4-FFF2-40B4-BE49-F238E27FC236}">
                <a16:creationId xmlns="" xmlns:a16="http://schemas.microsoft.com/office/drawing/2014/main" id="{16D6AEBB-3C10-407A-995A-7476C62818C0}"/>
              </a:ext>
            </a:extLst>
          </p:cNvPr>
          <p:cNvSpPr txBox="1">
            <a:spLocks/>
          </p:cNvSpPr>
          <p:nvPr/>
        </p:nvSpPr>
        <p:spPr bwMode="auto">
          <a:xfrm>
            <a:off x="813627" y="3411279"/>
            <a:ext cx="1550104" cy="471924"/>
          </a:xfrm>
          <a:prstGeom prst="rect">
            <a:avLst/>
          </a:prstGeom>
          <a:noFill/>
          <a:ln w="25400" cap="flat" cmpd="sng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password1</a:t>
            </a:r>
          </a:p>
        </p:txBody>
      </p:sp>
      <p:sp>
        <p:nvSpPr>
          <p:cNvPr id="5" name="Text Box 4">
            <a:extLst>
              <a:ext uri="{FF2B5EF4-FFF2-40B4-BE49-F238E27FC236}">
                <a16:creationId xmlns="" xmlns:a16="http://schemas.microsoft.com/office/drawing/2014/main" id="{C8946171-EAA9-4EDD-ABE1-45135DCB8584}"/>
              </a:ext>
            </a:extLst>
          </p:cNvPr>
          <p:cNvSpPr txBox="1">
            <a:spLocks/>
          </p:cNvSpPr>
          <p:nvPr/>
        </p:nvSpPr>
        <p:spPr bwMode="auto">
          <a:xfrm>
            <a:off x="813627" y="5355391"/>
            <a:ext cx="1741255" cy="469901"/>
          </a:xfrm>
          <a:prstGeom prst="rect">
            <a:avLst/>
          </a:prstGeom>
          <a:noFill/>
          <a:ln w="12700" cap="flat" cmpd="sng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1465...b852</a:t>
            </a:r>
          </a:p>
        </p:txBody>
      </p:sp>
      <p:sp>
        <p:nvSpPr>
          <p:cNvPr id="6" name="Text Box 5">
            <a:extLst>
              <a:ext uri="{FF2B5EF4-FFF2-40B4-BE49-F238E27FC236}">
                <a16:creationId xmlns="" xmlns:a16="http://schemas.microsoft.com/office/drawing/2014/main" id="{E8A1D9F1-84F0-4EFC-BAEA-6DC130127D6D}"/>
              </a:ext>
            </a:extLst>
          </p:cNvPr>
          <p:cNvSpPr txBox="1">
            <a:spLocks/>
          </p:cNvSpPr>
          <p:nvPr/>
        </p:nvSpPr>
        <p:spPr bwMode="auto">
          <a:xfrm>
            <a:off x="2896709" y="3411280"/>
            <a:ext cx="1550104" cy="471924"/>
          </a:xfrm>
          <a:prstGeom prst="rect">
            <a:avLst/>
          </a:prstGeom>
          <a:noFill/>
          <a:ln w="12700" cap="flat" cmpd="sng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password2</a:t>
            </a:r>
          </a:p>
        </p:txBody>
      </p:sp>
      <p:sp>
        <p:nvSpPr>
          <p:cNvPr id="7" name="Text Box 6">
            <a:extLst>
              <a:ext uri="{FF2B5EF4-FFF2-40B4-BE49-F238E27FC236}">
                <a16:creationId xmlns="" xmlns:a16="http://schemas.microsoft.com/office/drawing/2014/main" id="{CCAD082C-2A8D-496A-830A-4E6A72660815}"/>
              </a:ext>
            </a:extLst>
          </p:cNvPr>
          <p:cNvSpPr txBox="1">
            <a:spLocks/>
          </p:cNvSpPr>
          <p:nvPr/>
        </p:nvSpPr>
        <p:spPr bwMode="auto">
          <a:xfrm>
            <a:off x="2896709" y="5355391"/>
            <a:ext cx="1758021" cy="469901"/>
          </a:xfrm>
          <a:prstGeom prst="rect">
            <a:avLst/>
          </a:prstGeom>
          <a:noFill/>
          <a:ln w="12700" cap="flat" cmpd="sng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>
                <a:solidFill>
                  <a:schemeClr val="bg1"/>
                </a:solidFill>
              </a:rPr>
              <a:t>38da...2d39</a:t>
            </a:r>
          </a:p>
        </p:txBody>
      </p:sp>
      <p:sp>
        <p:nvSpPr>
          <p:cNvPr id="8" name="Text Box 7">
            <a:extLst>
              <a:ext uri="{FF2B5EF4-FFF2-40B4-BE49-F238E27FC236}">
                <a16:creationId xmlns="" xmlns:a16="http://schemas.microsoft.com/office/drawing/2014/main" id="{47761DCE-D84F-4D67-9A98-7A7282EF0F38}"/>
              </a:ext>
            </a:extLst>
          </p:cNvPr>
          <p:cNvSpPr txBox="1">
            <a:spLocks/>
          </p:cNvSpPr>
          <p:nvPr/>
        </p:nvSpPr>
        <p:spPr bwMode="auto">
          <a:xfrm>
            <a:off x="4916283" y="3411280"/>
            <a:ext cx="1550104" cy="471924"/>
          </a:xfrm>
          <a:prstGeom prst="rect">
            <a:avLst/>
          </a:prstGeom>
          <a:noFill/>
          <a:ln w="12700" cap="flat" cmpd="sng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password3</a:t>
            </a:r>
          </a:p>
        </p:txBody>
      </p:sp>
      <p:sp>
        <p:nvSpPr>
          <p:cNvPr id="9" name="Text Box 8">
            <a:extLst>
              <a:ext uri="{FF2B5EF4-FFF2-40B4-BE49-F238E27FC236}">
                <a16:creationId xmlns="" xmlns:a16="http://schemas.microsoft.com/office/drawing/2014/main" id="{CB8087A5-6221-45DF-A972-8567988426AA}"/>
              </a:ext>
            </a:extLst>
          </p:cNvPr>
          <p:cNvSpPr txBox="1">
            <a:spLocks/>
          </p:cNvSpPr>
          <p:nvPr/>
        </p:nvSpPr>
        <p:spPr bwMode="auto">
          <a:xfrm>
            <a:off x="4916283" y="5355391"/>
            <a:ext cx="1724489" cy="469901"/>
          </a:xfrm>
          <a:prstGeom prst="rect">
            <a:avLst/>
          </a:prstGeom>
          <a:noFill/>
          <a:ln w="12700" cap="flat" cmpd="sng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>
                <a:solidFill>
                  <a:schemeClr val="bg1"/>
                </a:solidFill>
              </a:rPr>
              <a:t>2867...c6a4</a:t>
            </a:r>
          </a:p>
        </p:txBody>
      </p:sp>
      <p:sp>
        <p:nvSpPr>
          <p:cNvPr id="10" name="Line 9">
            <a:extLst>
              <a:ext uri="{FF2B5EF4-FFF2-40B4-BE49-F238E27FC236}">
                <a16:creationId xmlns="" xmlns:a16="http://schemas.microsoft.com/office/drawing/2014/main" id="{B07D3ABA-E233-44E6-AFE1-944369FEE2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823941" y="3958349"/>
            <a:ext cx="3" cy="1365336"/>
          </a:xfrm>
          <a:prstGeom prst="line">
            <a:avLst/>
          </a:prstGeom>
          <a:noFill/>
          <a:ln w="76200" cap="flat" cmpd="sng">
            <a:solidFill>
              <a:schemeClr val="bg1"/>
            </a:solidFill>
            <a:prstDash val="solid"/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1200">
              <a:solidFill>
                <a:schemeClr val="bg1"/>
              </a:solidFill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1" name="Line 10">
            <a:extLst>
              <a:ext uri="{FF2B5EF4-FFF2-40B4-BE49-F238E27FC236}">
                <a16:creationId xmlns="" xmlns:a16="http://schemas.microsoft.com/office/drawing/2014/main" id="{8848DB90-BDDB-478D-B765-AF561DC7EB9C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2904461" y="3958391"/>
            <a:ext cx="4" cy="1365336"/>
          </a:xfrm>
          <a:prstGeom prst="line">
            <a:avLst/>
          </a:prstGeom>
          <a:noFill/>
          <a:ln w="76200" cap="flat" cmpd="sng">
            <a:solidFill>
              <a:schemeClr val="bg1"/>
            </a:solidFill>
            <a:prstDash val="solid"/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1200">
              <a:solidFill>
                <a:schemeClr val="bg1"/>
              </a:solidFill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2" name="Line 11">
            <a:extLst>
              <a:ext uri="{FF2B5EF4-FFF2-40B4-BE49-F238E27FC236}">
                <a16:creationId xmlns="" xmlns:a16="http://schemas.microsoft.com/office/drawing/2014/main" id="{CFE0A1B6-DA18-4FA9-9FEF-265C9A1643D9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4924035" y="3958391"/>
            <a:ext cx="4" cy="1365336"/>
          </a:xfrm>
          <a:prstGeom prst="line">
            <a:avLst/>
          </a:prstGeom>
          <a:noFill/>
          <a:ln w="76200" cap="flat" cmpd="sng">
            <a:solidFill>
              <a:schemeClr val="bg1"/>
            </a:solidFill>
            <a:prstDash val="solid"/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1200">
              <a:solidFill>
                <a:schemeClr val="bg1"/>
              </a:solidFill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3" name="Text Box 12">
            <a:extLst>
              <a:ext uri="{FF2B5EF4-FFF2-40B4-BE49-F238E27FC236}">
                <a16:creationId xmlns="" xmlns:a16="http://schemas.microsoft.com/office/drawing/2014/main" id="{6235A604-4611-492C-9D47-B3AB3B0B1595}"/>
              </a:ext>
            </a:extLst>
          </p:cNvPr>
          <p:cNvSpPr txBox="1">
            <a:spLocks/>
          </p:cNvSpPr>
          <p:nvPr/>
        </p:nvSpPr>
        <p:spPr bwMode="auto">
          <a:xfrm>
            <a:off x="406864" y="4370130"/>
            <a:ext cx="315792" cy="47192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4" name="Text Box 13">
            <a:extLst>
              <a:ext uri="{FF2B5EF4-FFF2-40B4-BE49-F238E27FC236}">
                <a16:creationId xmlns="" xmlns:a16="http://schemas.microsoft.com/office/drawing/2014/main" id="{6800A632-0BEB-4F25-BEB1-40F62BDF8812}"/>
              </a:ext>
            </a:extLst>
          </p:cNvPr>
          <p:cNvSpPr txBox="1">
            <a:spLocks/>
          </p:cNvSpPr>
          <p:nvPr/>
        </p:nvSpPr>
        <p:spPr bwMode="auto">
          <a:xfrm>
            <a:off x="2528051" y="4370130"/>
            <a:ext cx="315792" cy="47192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5" name="Text Box 14">
            <a:extLst>
              <a:ext uri="{FF2B5EF4-FFF2-40B4-BE49-F238E27FC236}">
                <a16:creationId xmlns="" xmlns:a16="http://schemas.microsoft.com/office/drawing/2014/main" id="{C1E2EBDE-AE4E-44CD-9E87-2B7BA3851C5F}"/>
              </a:ext>
            </a:extLst>
          </p:cNvPr>
          <p:cNvSpPr txBox="1">
            <a:spLocks/>
          </p:cNvSpPr>
          <p:nvPr/>
        </p:nvSpPr>
        <p:spPr bwMode="auto">
          <a:xfrm>
            <a:off x="4522222" y="4370130"/>
            <a:ext cx="315792" cy="47192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16" name="Line 15">
            <a:extLst>
              <a:ext uri="{FF2B5EF4-FFF2-40B4-BE49-F238E27FC236}">
                <a16:creationId xmlns="" xmlns:a16="http://schemas.microsoft.com/office/drawing/2014/main" id="{D287C417-C142-48D7-A6A9-91713E1B57AE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1016445" y="3956383"/>
            <a:ext cx="1761198" cy="1327216"/>
          </a:xfrm>
          <a:prstGeom prst="line">
            <a:avLst/>
          </a:prstGeom>
          <a:noFill/>
          <a:ln w="76200" cap="rnd" cmpd="sng">
            <a:solidFill>
              <a:schemeClr val="bg1"/>
            </a:solidFill>
            <a:prstDash val="sysDot"/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1200">
              <a:solidFill>
                <a:schemeClr val="bg1"/>
              </a:solidFill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7" name="Line 16">
            <a:extLst>
              <a:ext uri="{FF2B5EF4-FFF2-40B4-BE49-F238E27FC236}">
                <a16:creationId xmlns="" xmlns:a16="http://schemas.microsoft.com/office/drawing/2014/main" id="{B17D7E33-F582-4EBD-A722-99BBE852C8AC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3067060" y="3958392"/>
            <a:ext cx="1761198" cy="1327215"/>
          </a:xfrm>
          <a:prstGeom prst="line">
            <a:avLst/>
          </a:prstGeom>
          <a:noFill/>
          <a:ln w="76200" cap="rnd" cmpd="sng">
            <a:solidFill>
              <a:schemeClr val="bg1"/>
            </a:solidFill>
            <a:prstDash val="sysDot"/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1200">
              <a:solidFill>
                <a:schemeClr val="bg1"/>
              </a:solidFill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8" name="Line 17">
            <a:extLst>
              <a:ext uri="{FF2B5EF4-FFF2-40B4-BE49-F238E27FC236}">
                <a16:creationId xmlns="" xmlns:a16="http://schemas.microsoft.com/office/drawing/2014/main" id="{D3493BFF-F638-4EA3-9397-E6297DA2ED7F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5035827" y="3958392"/>
            <a:ext cx="1761198" cy="1327215"/>
          </a:xfrm>
          <a:prstGeom prst="line">
            <a:avLst/>
          </a:prstGeom>
          <a:noFill/>
          <a:ln w="76200" cap="rnd" cmpd="sng">
            <a:solidFill>
              <a:schemeClr val="bg1"/>
            </a:solidFill>
            <a:prstDash val="sysDot"/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1200">
              <a:solidFill>
                <a:schemeClr val="bg1"/>
              </a:solidFill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19" name="Text Box 18">
            <a:extLst>
              <a:ext uri="{FF2B5EF4-FFF2-40B4-BE49-F238E27FC236}">
                <a16:creationId xmlns="" xmlns:a16="http://schemas.microsoft.com/office/drawing/2014/main" id="{549D097D-DF77-4CC4-91EE-3BC56A5FA4A1}"/>
              </a:ext>
            </a:extLst>
          </p:cNvPr>
          <p:cNvSpPr txBox="1">
            <a:spLocks/>
          </p:cNvSpPr>
          <p:nvPr/>
        </p:nvSpPr>
        <p:spPr bwMode="auto">
          <a:xfrm>
            <a:off x="3526185" y="4262180"/>
            <a:ext cx="298159" cy="47192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0" name="Text Box 19">
            <a:extLst>
              <a:ext uri="{FF2B5EF4-FFF2-40B4-BE49-F238E27FC236}">
                <a16:creationId xmlns="" xmlns:a16="http://schemas.microsoft.com/office/drawing/2014/main" id="{C693D672-6A48-4BDB-AF67-34269B1992CF}"/>
              </a:ext>
            </a:extLst>
          </p:cNvPr>
          <p:cNvSpPr txBox="1">
            <a:spLocks/>
          </p:cNvSpPr>
          <p:nvPr/>
        </p:nvSpPr>
        <p:spPr bwMode="auto">
          <a:xfrm>
            <a:off x="1495938" y="4268530"/>
            <a:ext cx="298159" cy="47192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1" name="Text Box 20">
            <a:extLst>
              <a:ext uri="{FF2B5EF4-FFF2-40B4-BE49-F238E27FC236}">
                <a16:creationId xmlns="" xmlns:a16="http://schemas.microsoft.com/office/drawing/2014/main" id="{05C5507B-2100-44DB-9F65-C59F559915C6}"/>
              </a:ext>
            </a:extLst>
          </p:cNvPr>
          <p:cNvSpPr txBox="1">
            <a:spLocks/>
          </p:cNvSpPr>
          <p:nvPr/>
        </p:nvSpPr>
        <p:spPr bwMode="auto">
          <a:xfrm>
            <a:off x="5486400" y="4268530"/>
            <a:ext cx="298159" cy="47192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2" name="Text Box 21">
            <a:extLst>
              <a:ext uri="{FF2B5EF4-FFF2-40B4-BE49-F238E27FC236}">
                <a16:creationId xmlns="" xmlns:a16="http://schemas.microsoft.com/office/drawing/2014/main" id="{B9CF4D8D-4FF4-441C-BCAC-F963A8BBFA58}"/>
              </a:ext>
            </a:extLst>
          </p:cNvPr>
          <p:cNvSpPr txBox="1">
            <a:spLocks/>
          </p:cNvSpPr>
          <p:nvPr/>
        </p:nvSpPr>
        <p:spPr bwMode="auto">
          <a:xfrm>
            <a:off x="9984269" y="3411280"/>
            <a:ext cx="1591782" cy="471924"/>
          </a:xfrm>
          <a:prstGeom prst="rect">
            <a:avLst/>
          </a:prstGeom>
          <a:noFill/>
          <a:ln w="12700" cap="flat" cmpd="sng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 dirty="0" err="1">
                <a:solidFill>
                  <a:schemeClr val="bg1"/>
                </a:solidFill>
              </a:rPr>
              <a:t>passwordN</a:t>
            </a:r>
            <a:endParaRPr lang="en-US" altLang="en-US" sz="2400" dirty="0">
              <a:solidFill>
                <a:schemeClr val="bg1"/>
              </a:solidFill>
            </a:endParaRPr>
          </a:p>
        </p:txBody>
      </p:sp>
      <p:sp>
        <p:nvSpPr>
          <p:cNvPr id="23" name="Text Box 22">
            <a:extLst>
              <a:ext uri="{FF2B5EF4-FFF2-40B4-BE49-F238E27FC236}">
                <a16:creationId xmlns="" xmlns:a16="http://schemas.microsoft.com/office/drawing/2014/main" id="{2EC5C8EF-F26F-4EBD-8A57-F9CE74B22DDF}"/>
              </a:ext>
            </a:extLst>
          </p:cNvPr>
          <p:cNvSpPr txBox="1">
            <a:spLocks/>
          </p:cNvSpPr>
          <p:nvPr/>
        </p:nvSpPr>
        <p:spPr bwMode="auto">
          <a:xfrm>
            <a:off x="9984269" y="5354379"/>
            <a:ext cx="1534074" cy="471924"/>
          </a:xfrm>
          <a:prstGeom prst="rect">
            <a:avLst/>
          </a:prstGeom>
          <a:noFill/>
          <a:ln w="25400" cap="flat" cmpd="sng">
            <a:solidFill>
              <a:schemeClr val="bg1"/>
            </a:solidFill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>
                <a:solidFill>
                  <a:schemeClr val="bg1"/>
                </a:solidFill>
              </a:rPr>
              <a:t>f447...15af</a:t>
            </a:r>
          </a:p>
        </p:txBody>
      </p:sp>
      <p:sp>
        <p:nvSpPr>
          <p:cNvPr id="24" name="Line 23">
            <a:extLst>
              <a:ext uri="{FF2B5EF4-FFF2-40B4-BE49-F238E27FC236}">
                <a16:creationId xmlns="" xmlns:a16="http://schemas.microsoft.com/office/drawing/2014/main" id="{03501279-85A1-4806-A160-F6BAAFF7FA2A}"/>
              </a:ext>
            </a:extLst>
          </p:cNvPr>
          <p:cNvSpPr>
            <a:spLocks noChangeShapeType="1"/>
          </p:cNvSpPr>
          <p:nvPr/>
        </p:nvSpPr>
        <p:spPr bwMode="auto">
          <a:xfrm flipV="1">
            <a:off x="9992021" y="3958391"/>
            <a:ext cx="4" cy="1365336"/>
          </a:xfrm>
          <a:prstGeom prst="line">
            <a:avLst/>
          </a:prstGeom>
          <a:noFill/>
          <a:ln w="76200" cap="flat" cmpd="sng">
            <a:solidFill>
              <a:schemeClr val="bg1"/>
            </a:solidFill>
            <a:prstDash val="solid"/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1200">
              <a:solidFill>
                <a:schemeClr val="bg1"/>
              </a:solidFill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25" name="Text Box 24">
            <a:extLst>
              <a:ext uri="{FF2B5EF4-FFF2-40B4-BE49-F238E27FC236}">
                <a16:creationId xmlns="" xmlns:a16="http://schemas.microsoft.com/office/drawing/2014/main" id="{55BD6528-F277-41A5-9E57-23767D6FCED0}"/>
              </a:ext>
            </a:extLst>
          </p:cNvPr>
          <p:cNvSpPr txBox="1">
            <a:spLocks/>
          </p:cNvSpPr>
          <p:nvPr/>
        </p:nvSpPr>
        <p:spPr bwMode="auto">
          <a:xfrm>
            <a:off x="9590208" y="4370130"/>
            <a:ext cx="315792" cy="47192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>
                <a:solidFill>
                  <a:schemeClr val="bg1"/>
                </a:solidFill>
              </a:rPr>
              <a:t>H</a:t>
            </a:r>
          </a:p>
        </p:txBody>
      </p:sp>
      <p:sp>
        <p:nvSpPr>
          <p:cNvPr id="26" name="Line 25">
            <a:extLst>
              <a:ext uri="{FF2B5EF4-FFF2-40B4-BE49-F238E27FC236}">
                <a16:creationId xmlns="" xmlns:a16="http://schemas.microsoft.com/office/drawing/2014/main" id="{73E2430B-F9EE-4678-9052-7EE5CBEABCE0}"/>
              </a:ext>
            </a:extLst>
          </p:cNvPr>
          <p:cNvSpPr>
            <a:spLocks noChangeShapeType="1"/>
          </p:cNvSpPr>
          <p:nvPr/>
        </p:nvSpPr>
        <p:spPr bwMode="auto">
          <a:xfrm flipH="1">
            <a:off x="8135047" y="3932992"/>
            <a:ext cx="1761198" cy="1327215"/>
          </a:xfrm>
          <a:prstGeom prst="line">
            <a:avLst/>
          </a:prstGeom>
          <a:noFill/>
          <a:ln w="76200" cap="rnd" cmpd="sng">
            <a:solidFill>
              <a:schemeClr val="bg1"/>
            </a:solidFill>
            <a:prstDash val="sysDot"/>
            <a:round/>
            <a:headEnd type="stealth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50800" tIns="50800" rIns="50800" bIns="50800" anchor="ctr"/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pPr>
              <a:spcBef>
                <a:spcPct val="0"/>
              </a:spcBef>
            </a:pPr>
            <a:endParaRPr lang="en-US" altLang="en-US" sz="1200">
              <a:solidFill>
                <a:schemeClr val="bg1"/>
              </a:solidFill>
              <a:latin typeface="Helvetica" panose="020B0604020202020204" pitchFamily="34" charset="0"/>
              <a:ea typeface="Helvetica" panose="020B0604020202020204" pitchFamily="34" charset="0"/>
              <a:cs typeface="Helvetica" panose="020B0604020202020204" pitchFamily="34" charset="0"/>
              <a:sym typeface="Helvetica" panose="020B0604020202020204" pitchFamily="34" charset="0"/>
            </a:endParaRPr>
          </a:p>
        </p:txBody>
      </p:sp>
      <p:sp>
        <p:nvSpPr>
          <p:cNvPr id="27" name="Text Box 26">
            <a:extLst>
              <a:ext uri="{FF2B5EF4-FFF2-40B4-BE49-F238E27FC236}">
                <a16:creationId xmlns="" xmlns:a16="http://schemas.microsoft.com/office/drawing/2014/main" id="{8B3AEB68-061A-4694-AE76-98051AA35010}"/>
              </a:ext>
            </a:extLst>
          </p:cNvPr>
          <p:cNvSpPr txBox="1">
            <a:spLocks/>
          </p:cNvSpPr>
          <p:nvPr/>
        </p:nvSpPr>
        <p:spPr bwMode="auto">
          <a:xfrm>
            <a:off x="8610600" y="4243130"/>
            <a:ext cx="298159" cy="471924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2400" dirty="0">
                <a:solidFill>
                  <a:schemeClr val="bg1"/>
                </a:solidFill>
              </a:rPr>
              <a:t>R</a:t>
            </a:r>
          </a:p>
        </p:txBody>
      </p:sp>
      <p:sp>
        <p:nvSpPr>
          <p:cNvPr id="28" name="Text Box 27">
            <a:extLst>
              <a:ext uri="{FF2B5EF4-FFF2-40B4-BE49-F238E27FC236}">
                <a16:creationId xmlns="" xmlns:a16="http://schemas.microsoft.com/office/drawing/2014/main" id="{20B307B7-4B5C-4DC0-8A9E-D3CB8A3683F0}"/>
              </a:ext>
            </a:extLst>
          </p:cNvPr>
          <p:cNvSpPr txBox="1">
            <a:spLocks/>
          </p:cNvSpPr>
          <p:nvPr/>
        </p:nvSpPr>
        <p:spPr bwMode="auto">
          <a:xfrm>
            <a:off x="7443925" y="3867448"/>
            <a:ext cx="872034" cy="1210588"/>
          </a:xfrm>
          <a:prstGeom prst="rect">
            <a:avLst/>
          </a:prstGeom>
          <a:noFill/>
          <a:ln w="12700" cap="flat" cmpd="sng">
            <a:noFill/>
            <a:prstDash val="solid"/>
            <a:miter lim="400000"/>
            <a:headEnd type="none" w="med" len="med"/>
            <a:tailEnd type="none" w="med" len="med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none" lIns="50800" tIns="50800" rIns="50800" bIns="50800" anchor="ctr">
            <a:spAutoFit/>
          </a:bodyPr>
          <a:lstStyle>
            <a:defPPr>
              <a:defRPr lang="en-US"/>
            </a:defPPr>
            <a:lvl1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1pPr>
            <a:lvl2pPr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2pPr>
            <a:lvl3pPr indent="762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3pPr>
            <a:lvl4pPr indent="12065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4pPr>
            <a:lvl5pPr indent="1651000" algn="l" defTabSz="584200" rtl="0" fontAlgn="base" hangingPunct="0">
              <a:spcBef>
                <a:spcPts val="2400"/>
              </a:spcBef>
              <a:spcAft>
                <a:spcPct val="0"/>
              </a:spcAft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5pPr>
            <a:lvl6pPr marL="22860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6pPr>
            <a:lvl7pPr marL="27432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7pPr>
            <a:lvl8pPr marL="32004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8pPr>
            <a:lvl9pPr marL="3657600" algn="l" defTabSz="914400" rtl="0" eaLnBrk="1" latinLnBrk="0" hangingPunct="1">
              <a:defRPr sz="3800" kern="1200">
                <a:solidFill>
                  <a:srgbClr val="FFFFFF"/>
                </a:solidFill>
                <a:latin typeface="Helvetica Light" charset="0"/>
                <a:ea typeface="Helvetica Light" charset="0"/>
                <a:cs typeface="Helvetica Light" charset="0"/>
                <a:sym typeface="Helvetica Light" charset="0"/>
              </a:defRPr>
            </a:lvl9pPr>
          </a:lstStyle>
          <a:p>
            <a:r>
              <a:rPr lang="en-US" altLang="en-US" sz="7200" dirty="0">
                <a:solidFill>
                  <a:schemeClr val="bg1"/>
                </a:solidFill>
              </a:rPr>
              <a:t>...</a:t>
            </a:r>
          </a:p>
        </p:txBody>
      </p:sp>
    </p:spTree>
    <p:extLst>
      <p:ext uri="{BB962C8B-B14F-4D97-AF65-F5344CB8AC3E}">
        <p14:creationId xmlns:p14="http://schemas.microsoft.com/office/powerpoint/2010/main" val="37296761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/>
      <p:bldP spid="14" grpId="0"/>
      <p:bldP spid="15" grpId="0"/>
      <p:bldP spid="16" grpId="0" animBg="1"/>
      <p:bldP spid="17" grpId="0" animBg="1"/>
      <p:bldP spid="18" grpId="0" animBg="1"/>
      <p:bldP spid="19" grpId="0"/>
      <p:bldP spid="20" grpId="0"/>
      <p:bldP spid="21" grpId="0"/>
      <p:bldP spid="22" grpId="0" animBg="1"/>
      <p:bldP spid="23" grpId="0" animBg="1"/>
      <p:bldP spid="24" grpId="0" animBg="1"/>
      <p:bldP spid="25" grpId="0"/>
      <p:bldP spid="26" grpId="0" animBg="1"/>
      <p:bldP spid="27" grpId="0"/>
      <p:bldP spid="28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Rainbow Tables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Two different implementations</a:t>
            </a:r>
          </a:p>
          <a:p>
            <a:pPr lvl="1"/>
            <a:r>
              <a:rPr lang="en-US" dirty="0"/>
              <a:t>End the chain when it reaches a certain length</a:t>
            </a:r>
          </a:p>
          <a:p>
            <a:pPr lvl="1"/>
            <a:r>
              <a:rPr lang="en-US" dirty="0"/>
              <a:t>End the chain when a password hash meets a certain condition</a:t>
            </a:r>
          </a:p>
          <a:p>
            <a:pPr lvl="1"/>
            <a:endParaRPr lang="en-US" dirty="0"/>
          </a:p>
          <a:p>
            <a:r>
              <a:rPr lang="en-US" dirty="0"/>
              <a:t>To crack a password hash, generate its chain and </a:t>
            </a:r>
            <a:br>
              <a:rPr lang="en-US" dirty="0"/>
            </a:br>
            <a:r>
              <a:rPr lang="en-US" dirty="0"/>
              <a:t>check if hashes are in the rainbow table</a:t>
            </a:r>
          </a:p>
          <a:p>
            <a:pPr lvl="1"/>
            <a:r>
              <a:rPr lang="en-US" dirty="0"/>
              <a:t>If so, generate the chain from the beginning password in the chain</a:t>
            </a:r>
          </a:p>
          <a:p>
            <a:pPr lvl="1"/>
            <a:r>
              <a:rPr lang="en-US" dirty="0"/>
              <a:t>Plaintext password will be located just before the target hash in the chain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839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Salted Passwords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Password salting is a defense against dictionary attacks and rainbow tables</a:t>
            </a:r>
          </a:p>
          <a:p>
            <a:pPr lvl="2"/>
            <a:endParaRPr lang="en-US" dirty="0"/>
          </a:p>
          <a:p>
            <a:r>
              <a:rPr lang="en-US" dirty="0"/>
              <a:t>When a user creates an account on a system, a random salt is generated for them</a:t>
            </a:r>
          </a:p>
          <a:p>
            <a:pPr lvl="2"/>
            <a:endParaRPr lang="en-US" dirty="0"/>
          </a:p>
          <a:p>
            <a:r>
              <a:rPr lang="en-US" dirty="0"/>
              <a:t>The salt is prepended to their password before it is hashed</a:t>
            </a:r>
          </a:p>
          <a:p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="" xmlns:a16="http://schemas.microsoft.com/office/drawing/2014/main" id="{5FA8D7F6-7BDF-42E4-A547-FAA8F0732F32}"/>
              </a:ext>
            </a:extLst>
          </p:cNvPr>
          <p:cNvSpPr/>
          <p:nvPr/>
        </p:nvSpPr>
        <p:spPr bwMode="auto">
          <a:xfrm>
            <a:off x="685800" y="5193268"/>
            <a:ext cx="3200400" cy="45720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“123456MyPassword”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41A78889-8EF3-47E9-899B-DC58A2685B9B}"/>
              </a:ext>
            </a:extLst>
          </p:cNvPr>
          <p:cNvSpPr/>
          <p:nvPr/>
        </p:nvSpPr>
        <p:spPr bwMode="auto">
          <a:xfrm>
            <a:off x="5410200" y="5193268"/>
            <a:ext cx="6096000" cy="45720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1F9A5F9E0996D329BDB613F6E83203E3</a:t>
            </a: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="" xmlns:a16="http://schemas.microsoft.com/office/drawing/2014/main" id="{9D7EDB2A-5764-49C1-951F-B0462573DE55}"/>
              </a:ext>
            </a:extLst>
          </p:cNvPr>
          <p:cNvCxnSpPr>
            <a:cxnSpLocks/>
            <a:stCxn id="4" idx="3"/>
            <a:endCxn id="5" idx="1"/>
          </p:cNvCxnSpPr>
          <p:nvPr/>
        </p:nvCxnSpPr>
        <p:spPr bwMode="auto">
          <a:xfrm>
            <a:off x="3886200" y="5421868"/>
            <a:ext cx="152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7" name="TextBox 6">
            <a:extLst>
              <a:ext uri="{FF2B5EF4-FFF2-40B4-BE49-F238E27FC236}">
                <a16:creationId xmlns="" xmlns:a16="http://schemas.microsoft.com/office/drawing/2014/main" id="{0A2D9CDB-AB18-4B32-909B-724292C302AE}"/>
              </a:ext>
            </a:extLst>
          </p:cNvPr>
          <p:cNvSpPr txBox="1"/>
          <p:nvPr/>
        </p:nvSpPr>
        <p:spPr>
          <a:xfrm>
            <a:off x="1328045" y="5650468"/>
            <a:ext cx="191590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Salted Password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99A9401B-6621-46EE-9A11-35F83B867EAC}"/>
              </a:ext>
            </a:extLst>
          </p:cNvPr>
          <p:cNvSpPr txBox="1"/>
          <p:nvPr/>
        </p:nvSpPr>
        <p:spPr>
          <a:xfrm>
            <a:off x="6826984" y="5650468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Stored Salted Password Hash</a:t>
            </a:r>
          </a:p>
        </p:txBody>
      </p:sp>
    </p:spTree>
    <p:extLst>
      <p:ext uri="{BB962C8B-B14F-4D97-AF65-F5344CB8AC3E}">
        <p14:creationId xmlns:p14="http://schemas.microsoft.com/office/powerpoint/2010/main" val="133445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7" grpId="0"/>
      <p:bldP spid="8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Salted Password Usage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 a user attempts to log in, the salt and password they enter are hashed together and compared to the one on disk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5FA8D7F6-7BDF-42E4-A547-FAA8F0732F32}"/>
              </a:ext>
            </a:extLst>
          </p:cNvPr>
          <p:cNvSpPr/>
          <p:nvPr/>
        </p:nvSpPr>
        <p:spPr bwMode="auto">
          <a:xfrm>
            <a:off x="685800" y="5193268"/>
            <a:ext cx="3200400" cy="45720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4572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8" charset="0"/>
              <a:buNone/>
              <a:tabLst/>
            </a:pPr>
            <a:r>
              <a:rPr kumimoji="0" lang="en-US" sz="2400" b="0" i="0" u="none" strike="noStrike" cap="none" normalizeH="0" baseline="0" dirty="0">
                <a:ln>
                  <a:noFill/>
                </a:ln>
                <a:solidFill>
                  <a:schemeClr val="bg1"/>
                </a:solidFill>
                <a:effectLst/>
                <a:latin typeface="Arial" charset="0"/>
              </a:rPr>
              <a:t>“123456MyPassword”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41A78889-8EF3-47E9-899B-DC58A2685B9B}"/>
              </a:ext>
            </a:extLst>
          </p:cNvPr>
          <p:cNvSpPr/>
          <p:nvPr/>
        </p:nvSpPr>
        <p:spPr bwMode="auto">
          <a:xfrm>
            <a:off x="5410200" y="5193268"/>
            <a:ext cx="6096000" cy="45720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1F9A5F9E0996D329BDB613F6E83203E3</a:t>
            </a: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="" xmlns:a16="http://schemas.microsoft.com/office/drawing/2014/main" id="{9D7EDB2A-5764-49C1-951F-B0462573DE55}"/>
              </a:ext>
            </a:extLst>
          </p:cNvPr>
          <p:cNvCxnSpPr>
            <a:cxnSpLocks/>
            <a:stCxn id="5" idx="3"/>
            <a:endCxn id="6" idx="1"/>
          </p:cNvCxnSpPr>
          <p:nvPr/>
        </p:nvCxnSpPr>
        <p:spPr bwMode="auto">
          <a:xfrm>
            <a:off x="3886200" y="5421868"/>
            <a:ext cx="1524000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triangle"/>
          </a:ln>
          <a:effectLst/>
        </p:spPr>
      </p:cxnSp>
      <p:sp>
        <p:nvSpPr>
          <p:cNvPr id="8" name="TextBox 7">
            <a:extLst>
              <a:ext uri="{FF2B5EF4-FFF2-40B4-BE49-F238E27FC236}">
                <a16:creationId xmlns="" xmlns:a16="http://schemas.microsoft.com/office/drawing/2014/main" id="{0A2D9CDB-AB18-4B32-909B-724292C302AE}"/>
              </a:ext>
            </a:extLst>
          </p:cNvPr>
          <p:cNvSpPr txBox="1"/>
          <p:nvPr/>
        </p:nvSpPr>
        <p:spPr>
          <a:xfrm>
            <a:off x="904821" y="5650468"/>
            <a:ext cx="276235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Salted Password Attempt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="" xmlns:a16="http://schemas.microsoft.com/office/drawing/2014/main" id="{99A9401B-6621-46EE-9A11-35F83B867EAC}"/>
              </a:ext>
            </a:extLst>
          </p:cNvPr>
          <p:cNvSpPr txBox="1"/>
          <p:nvPr/>
        </p:nvSpPr>
        <p:spPr>
          <a:xfrm>
            <a:off x="6826984" y="5650468"/>
            <a:ext cx="336508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Salted Password Attempt Hash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="" xmlns:a16="http://schemas.microsoft.com/office/drawing/2014/main" id="{F34812AB-A89D-42B7-9C78-8B92763A17D5}"/>
              </a:ext>
            </a:extLst>
          </p:cNvPr>
          <p:cNvSpPr/>
          <p:nvPr/>
        </p:nvSpPr>
        <p:spPr bwMode="auto">
          <a:xfrm>
            <a:off x="5334000" y="3200400"/>
            <a:ext cx="6096000" cy="457200"/>
          </a:xfrm>
          <a:prstGeom prst="rect">
            <a:avLst/>
          </a:prstGeom>
          <a:solidFill>
            <a:srgbClr val="EEECE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n-US" sz="2400" dirty="0"/>
              <a:t>1F9A5F9E0996D329BDB613F6E83203E3</a:t>
            </a: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Arial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="" xmlns:a16="http://schemas.microsoft.com/office/drawing/2014/main" id="{256131B8-4439-4155-8206-99B37076516C}"/>
              </a:ext>
            </a:extLst>
          </p:cNvPr>
          <p:cNvSpPr txBox="1"/>
          <p:nvPr/>
        </p:nvSpPr>
        <p:spPr>
          <a:xfrm>
            <a:off x="6755429" y="2831068"/>
            <a:ext cx="32624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Stored Salted Password Hash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96C34FFB-56D6-47B1-AFC6-46F4366C118E}"/>
              </a:ext>
            </a:extLst>
          </p:cNvPr>
          <p:cNvCxnSpPr>
            <a:stCxn id="10" idx="2"/>
          </p:cNvCxnSpPr>
          <p:nvPr/>
        </p:nvCxnSpPr>
        <p:spPr bwMode="auto">
          <a:xfrm>
            <a:off x="8382000" y="3657600"/>
            <a:ext cx="0" cy="152400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3" name="TextBox 12"/>
          <p:cNvSpPr txBox="1"/>
          <p:nvPr/>
        </p:nvSpPr>
        <p:spPr>
          <a:xfrm>
            <a:off x="8430126" y="3609826"/>
            <a:ext cx="103471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0" dirty="0">
                <a:solidFill>
                  <a:srgbClr val="008000"/>
                </a:solidFill>
                <a:sym typeface="Wingdings"/>
              </a:rPr>
              <a:t></a:t>
            </a:r>
            <a:endParaRPr lang="en-US" sz="10000" dirty="0">
              <a:solidFill>
                <a:srgbClr val="008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1588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8" grpId="0"/>
      <p:bldP spid="9" grpId="0"/>
      <p:bldP spid="10" grpId="0" animBg="1"/>
      <p:bldP spid="11" grpId="0"/>
      <p:bldP spid="13" grpId="0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Salted Passwords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Password salts are stored in plaintext</a:t>
            </a:r>
          </a:p>
          <a:p>
            <a:pPr lvl="1"/>
            <a:r>
              <a:rPr lang="en-US" dirty="0"/>
              <a:t>They don’t need to be hidden from an attacker to be effective</a:t>
            </a:r>
          </a:p>
          <a:p>
            <a:pPr lvl="1"/>
            <a:r>
              <a:rPr lang="en-US" dirty="0"/>
              <a:t>Why?</a:t>
            </a:r>
          </a:p>
          <a:p>
            <a:pPr lvl="1"/>
            <a:endParaRPr lang="en-US" dirty="0"/>
          </a:p>
          <a:p>
            <a:r>
              <a:rPr lang="en-US" dirty="0"/>
              <a:t>For a </a:t>
            </a:r>
            <a:r>
              <a:rPr lang="en-US" i="1" dirty="0">
                <a:solidFill>
                  <a:srgbClr val="006633"/>
                </a:solidFill>
              </a:rPr>
              <a:t>b</a:t>
            </a:r>
            <a:r>
              <a:rPr lang="en-US" dirty="0"/>
              <a:t>-bit salt, the number of possible passwords </a:t>
            </a:r>
            <a:br>
              <a:rPr lang="en-US" dirty="0"/>
            </a:br>
            <a:r>
              <a:rPr lang="en-US" dirty="0"/>
              <a:t>is increased by a factor of 2</a:t>
            </a:r>
            <a:r>
              <a:rPr lang="en-US" i="1" baseline="30000" dirty="0">
                <a:solidFill>
                  <a:srgbClr val="006633"/>
                </a:solidFill>
              </a:rPr>
              <a:t>b</a:t>
            </a:r>
            <a:r>
              <a:rPr lang="en-US" dirty="0"/>
              <a:t> bits</a:t>
            </a:r>
          </a:p>
          <a:p>
            <a:pPr lvl="1"/>
            <a:endParaRPr lang="en-US" dirty="0"/>
          </a:p>
          <a:p>
            <a:r>
              <a:rPr lang="en-US" dirty="0"/>
              <a:t>Because each user has their own salt, attacks involving precomputed hashes cannot be reused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7793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Image 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Rainbow:</a:t>
            </a:r>
          </a:p>
          <a:p>
            <a:pPr lvl="1"/>
            <a:r>
              <a:rPr lang="en-US" sz="2000" dirty="0"/>
              <a:t>https://commons.wikimedia.org/wiki/File:Rainbow-diagram-ROYGBIV.svg</a:t>
            </a:r>
          </a:p>
          <a:p>
            <a:endParaRPr lang="en-US" sz="2000" dirty="0"/>
          </a:p>
          <a:p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261303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Any Questions from Last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47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 and Hardening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the next unit, we will be covering:</a:t>
            </a:r>
          </a:p>
          <a:p>
            <a:endParaRPr lang="en-US" dirty="0"/>
          </a:p>
          <a:p>
            <a:r>
              <a:rPr lang="en-US" dirty="0"/>
              <a:t>Authentication</a:t>
            </a:r>
          </a:p>
          <a:p>
            <a:pPr lvl="1"/>
            <a:r>
              <a:rPr lang="en-US" dirty="0"/>
              <a:t>How do users authenticate themselves to systems?</a:t>
            </a:r>
          </a:p>
          <a:p>
            <a:pPr lvl="1"/>
            <a:r>
              <a:rPr lang="en-US" dirty="0"/>
              <a:t>How do attackers take advantage of these authentication methods?</a:t>
            </a:r>
          </a:p>
          <a:p>
            <a:endParaRPr lang="en-US" dirty="0"/>
          </a:p>
          <a:p>
            <a:r>
              <a:rPr lang="en-US" dirty="0"/>
              <a:t>Hardening</a:t>
            </a:r>
          </a:p>
          <a:p>
            <a:pPr lvl="1"/>
            <a:r>
              <a:rPr lang="en-US" dirty="0"/>
              <a:t>How do we configure systems so that they are secure against attackers?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0731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Components of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Identification</a:t>
            </a:r>
          </a:p>
          <a:p>
            <a:pPr lvl="1"/>
            <a:r>
              <a:rPr lang="en-US" dirty="0"/>
              <a:t>Provide a claimed identity to the system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, username, SSN, UMBC ID</a:t>
            </a:r>
            <a:endParaRPr lang="en-US" i="1" dirty="0"/>
          </a:p>
          <a:p>
            <a:endParaRPr lang="en-US" dirty="0"/>
          </a:p>
          <a:p>
            <a:r>
              <a:rPr lang="en-US" dirty="0"/>
              <a:t>Verification</a:t>
            </a:r>
          </a:p>
          <a:p>
            <a:pPr lvl="1"/>
            <a:r>
              <a:rPr lang="en-US" dirty="0"/>
              <a:t>Establish validity of the provided identity</a:t>
            </a:r>
          </a:p>
          <a:p>
            <a:pPr lvl="1"/>
            <a:r>
              <a:rPr lang="en-US" i="1" dirty="0"/>
              <a:t>e.g.</a:t>
            </a:r>
            <a:r>
              <a:rPr lang="en-US" dirty="0"/>
              <a:t>, password, PIN, swipe card</a:t>
            </a:r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9800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Means of Verifying Identity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Something a user knows</a:t>
            </a:r>
          </a:p>
          <a:p>
            <a:pPr lvl="1"/>
            <a:r>
              <a:rPr lang="en-US" dirty="0"/>
              <a:t>Password, PIN, security questions</a:t>
            </a:r>
          </a:p>
          <a:p>
            <a:endParaRPr lang="en-US" dirty="0"/>
          </a:p>
          <a:p>
            <a:r>
              <a:rPr lang="en-US" dirty="0"/>
              <a:t>Something a user possesses</a:t>
            </a:r>
          </a:p>
          <a:p>
            <a:pPr lvl="1"/>
            <a:r>
              <a:rPr lang="en-US" dirty="0"/>
              <a:t>Electronic keycard, smart card</a:t>
            </a:r>
          </a:p>
          <a:p>
            <a:pPr marL="457200" lvl="1" indent="0">
              <a:buNone/>
            </a:pPr>
            <a:endParaRPr lang="en-US" dirty="0"/>
          </a:p>
          <a:p>
            <a:r>
              <a:rPr lang="en-US" dirty="0"/>
              <a:t>Something a user is or does</a:t>
            </a:r>
          </a:p>
          <a:p>
            <a:pPr lvl="1"/>
            <a:r>
              <a:rPr lang="en-US" dirty="0"/>
              <a:t>Biometrics such as fingerprints, facial recognition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9643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Multifactor Authentication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more than one category of authentication in order to verify a user’s identity</a:t>
            </a:r>
          </a:p>
          <a:p>
            <a:endParaRPr lang="en-US" dirty="0"/>
          </a:p>
          <a:p>
            <a:r>
              <a:rPr lang="en-US" dirty="0"/>
              <a:t>For example, when you log into your online bank account from a new computer</a:t>
            </a:r>
          </a:p>
          <a:p>
            <a:pPr lvl="1"/>
            <a:r>
              <a:rPr lang="en-US" dirty="0"/>
              <a:t>Bank sends a one-time PIN number to your phone</a:t>
            </a:r>
          </a:p>
          <a:p>
            <a:pPr lvl="1"/>
            <a:r>
              <a:rPr lang="en-US" dirty="0"/>
              <a:t>Have to know the password </a:t>
            </a:r>
            <a:r>
              <a:rPr lang="en-US" u="sng" dirty="0"/>
              <a:t>and</a:t>
            </a:r>
            <a:r>
              <a:rPr lang="en-US" dirty="0"/>
              <a:t> possess the phone to authenticate</a:t>
            </a:r>
          </a:p>
        </p:txBody>
      </p:sp>
    </p:spTree>
    <p:extLst>
      <p:ext uri="{BB962C8B-B14F-4D97-AF65-F5344CB8AC3E}">
        <p14:creationId xmlns:p14="http://schemas.microsoft.com/office/powerpoint/2010/main" val="116295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Authentication Using Passwords</a:t>
            </a:r>
          </a:p>
        </p:txBody>
      </p:sp>
    </p:spTree>
    <p:extLst>
      <p:ext uri="{BB962C8B-B14F-4D97-AF65-F5344CB8AC3E}">
        <p14:creationId xmlns:p14="http://schemas.microsoft.com/office/powerpoint/2010/main" val="22656642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4400" dirty="0"/>
              <a:t>Why Do We Still Use Passwords?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295401"/>
            <a:ext cx="11195051" cy="4830763"/>
          </a:xfrm>
        </p:spPr>
        <p:txBody>
          <a:bodyPr/>
          <a:lstStyle/>
          <a:p>
            <a:r>
              <a:rPr lang="en-US" dirty="0"/>
              <a:t>They’re kind of terrible?</a:t>
            </a:r>
          </a:p>
          <a:p>
            <a:pPr lvl="1"/>
            <a:endParaRPr lang="en-US" dirty="0"/>
          </a:p>
          <a:p>
            <a:r>
              <a:rPr lang="en-US" dirty="0"/>
              <a:t>Very prone to user error</a:t>
            </a:r>
          </a:p>
          <a:p>
            <a:pPr lvl="1"/>
            <a:r>
              <a:rPr lang="en-US" dirty="0"/>
              <a:t>Use of weak passwords</a:t>
            </a:r>
          </a:p>
          <a:p>
            <a:pPr lvl="1"/>
            <a:r>
              <a:rPr lang="en-US" dirty="0"/>
              <a:t>Reuse of passwords across multiple accounts</a:t>
            </a:r>
          </a:p>
          <a:p>
            <a:pPr lvl="1"/>
            <a:r>
              <a:rPr lang="en-US" dirty="0"/>
              <a:t>Forgetting to change default credentials</a:t>
            </a:r>
          </a:p>
          <a:p>
            <a:endParaRPr lang="en-US" dirty="0"/>
          </a:p>
          <a:p>
            <a:r>
              <a:rPr lang="en-US" dirty="0"/>
              <a:t>But no one can seem to replace them with anything better yet</a:t>
            </a:r>
          </a:p>
          <a:p>
            <a:pPr lvl="1"/>
            <a:r>
              <a:rPr lang="en-US" dirty="0"/>
              <a:t>Still the most widespread verification method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9977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Blank Presentation">
  <a:themeElements>
    <a:clrScheme name="Custom 2">
      <a:dk1>
        <a:srgbClr val="000000"/>
      </a:dk1>
      <a:lt1>
        <a:srgbClr val="000000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B812F"/>
      </a:hlink>
      <a:folHlink>
        <a:srgbClr val="CC9900"/>
      </a:folHlink>
    </a:clrScheme>
    <a:fontScheme name="Blank Presentation">
      <a:majorFont>
        <a:latin typeface="Garamond"/>
        <a:ea typeface="DejaVu LGC Sans"/>
        <a:cs typeface="DejaVu LGC Sans"/>
      </a:majorFont>
      <a:minorFont>
        <a:latin typeface="Arial"/>
        <a:ea typeface="DejaVu LGC Sans"/>
        <a:cs typeface="DejaVu LGC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572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sz="1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69055</TotalTime>
  <Words>936</Words>
  <Application>Microsoft Office PowerPoint</Application>
  <PresentationFormat>Widescreen</PresentationFormat>
  <Paragraphs>242</Paragraphs>
  <Slides>29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9" baseType="lpstr">
      <vt:lpstr>MS PGothic</vt:lpstr>
      <vt:lpstr>MS PGothic</vt:lpstr>
      <vt:lpstr>Arial</vt:lpstr>
      <vt:lpstr>DejaVu LGC Sans</vt:lpstr>
      <vt:lpstr>Garamond</vt:lpstr>
      <vt:lpstr>Helvetica</vt:lpstr>
      <vt:lpstr>Helvetica Light</vt:lpstr>
      <vt:lpstr>Times New Roman</vt:lpstr>
      <vt:lpstr>Wingdings</vt:lpstr>
      <vt:lpstr>Blank Presentation</vt:lpstr>
      <vt:lpstr>CMSC 426 Principles of Computer Security</vt:lpstr>
      <vt:lpstr>Last Class We Covered</vt:lpstr>
      <vt:lpstr>Any Questions from Last Time?</vt:lpstr>
      <vt:lpstr>Authentication and Hardening</vt:lpstr>
      <vt:lpstr>Components of Authentication</vt:lpstr>
      <vt:lpstr>Means of Verifying Identity</vt:lpstr>
      <vt:lpstr>Multifactor Authentication</vt:lpstr>
      <vt:lpstr>Authentication Using Passwords</vt:lpstr>
      <vt:lpstr>Why Do We Still Use Passwords?</vt:lpstr>
      <vt:lpstr>Password Managers</vt:lpstr>
      <vt:lpstr>Password Hashing</vt:lpstr>
      <vt:lpstr>Password Hashing Usage</vt:lpstr>
      <vt:lpstr>Common Password Authentication Features</vt:lpstr>
      <vt:lpstr>Distributed Online Password Guessing</vt:lpstr>
      <vt:lpstr>Offline Password Cracking</vt:lpstr>
      <vt:lpstr>Offline Password Cracking Methods</vt:lpstr>
      <vt:lpstr>Brute-Force Attack</vt:lpstr>
      <vt:lpstr>Dictionary Attacks</vt:lpstr>
      <vt:lpstr>Tangent: RockYou</vt:lpstr>
      <vt:lpstr>Tangent: Common RockYou Passwords</vt:lpstr>
      <vt:lpstr>Dictionary Attack Viability</vt:lpstr>
      <vt:lpstr>~*~ Rainbow Tables ~*~</vt:lpstr>
      <vt:lpstr>Rainbow Tables</vt:lpstr>
      <vt:lpstr>Rainbow Tables</vt:lpstr>
      <vt:lpstr>Rainbow Tables</vt:lpstr>
      <vt:lpstr>Salted Passwords</vt:lpstr>
      <vt:lpstr>Salted Password Usage</vt:lpstr>
      <vt:lpstr>Salted Passwords</vt:lpstr>
      <vt:lpstr>Image 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CMSC 426 Principles of Computer Security</dc:title>
  <dc:creator>Katherine Gibson</dc:creator>
  <cp:lastModifiedBy>User</cp:lastModifiedBy>
  <cp:revision>1060</cp:revision>
  <cp:lastPrinted>2009-04-22T19:24:48Z</cp:lastPrinted>
  <dcterms:created xsi:type="dcterms:W3CDTF">2013-08-18T19:22:46Z</dcterms:created>
  <dcterms:modified xsi:type="dcterms:W3CDTF">2018-11-05T15:00:19Z</dcterms:modified>
</cp:coreProperties>
</file>